
<file path=[Content_Types].xml><?xml version="1.0" encoding="utf-8"?>
<Types xmlns="http://schemas.openxmlformats.org/package/2006/content-types">
  <Default ContentType="image/png" Extension="png"/>
  <Default ContentType="application/vnd.openxmlformats-package.relationships+xml" Extension="rels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  <Override PartName="/docProps/custom.xml" ContentType="application/vnd.openxmlformats-officedocument.custom-properties+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notesSlides/notesSlide1.xml" Type="http://schemas.openxmlformats.org/officeDocument/2006/relationships/notesSlide"/><Relationship Id="rId19" Target="notesSlides/notesSlide2.xml" Type="http://schemas.openxmlformats.org/officeDocument/2006/relationships/notesSlide"/><Relationship Id="rId2" Target="viewProps.xml" Type="http://schemas.openxmlformats.org/officeDocument/2006/relationships/viewProps"/><Relationship Id="rId20" Target="notesSlides/notesSlide3.xml" Type="http://schemas.openxmlformats.org/officeDocument/2006/relationships/notesSlide"/><Relationship Id="rId21" Target="notesSlides/notesSlide4.xml" Type="http://schemas.openxmlformats.org/officeDocument/2006/relationships/notesSlide"/><Relationship Id="rId22" Target="notesSlides/notesSlide5.xml" Type="http://schemas.openxmlformats.org/officeDocument/2006/relationships/notesSlide"/><Relationship Id="rId23" Target="notesSlides/notesSlide6.xml" Type="http://schemas.openxmlformats.org/officeDocument/2006/relationships/notesSlide"/><Relationship Id="rId24" Target="notesSlides/notesSlide7.xml" Type="http://schemas.openxmlformats.org/officeDocument/2006/relationships/notesSlide"/><Relationship Id="rId25" Target="notesSlides/notesSlide8.xml" Type="http://schemas.openxmlformats.org/officeDocument/2006/relationships/notesSlide"/><Relationship Id="rId26" Target="notesSlides/notesSlide9.xml" Type="http://schemas.openxmlformats.org/officeDocument/2006/relationships/notesSlide"/><Relationship Id="rId3" Target="presProps.xml" Type="http://schemas.openxmlformats.org/officeDocument/2006/relationships/presProps"/><Relationship Id="rId4" Target="slideMasters/slideMaster1.xml" Type="http://schemas.openxmlformats.org/officeDocument/2006/relationships/slideMaster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各位好，本次演示围绕《密山市地震应急预案（征求意见稿）》作政策解读，介绍预案修订的背景、编制依据、主要内容和征求意见安排。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这一页作为导读，用四个问题预告全篇：为什么修订、依据什么、改了哪些、现在怎么办，帮助听众建立整体框架。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本页说明修订的必要性：旧预案运行数年、职能有调整，加之处置要求提高，需要更新；修订目标是依法有序有效处置灾害、最大限度减少损失。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本页介绍编制依据：以国家法律法规、省条例、鸡西市预案和我市总体预案为依据，结合本地实际编制，与总体预案衔接。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本页是预案核心内容之一：地震灾害按死亡失踪人数和经济损失分为特别重大、重大、较大、一般四级，“以上”含本数、“以下”不含。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本页讲组织体系：市委、市政府决策部署，市抗震救灾指挥部统一指挥协调，办公室设在市应急管理局；下设现场指挥机构和乡镇街道指挥机构。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本页讲市级应急响应分一级、二级：一级针对较大以上灾害、重点地区5.0级以上等情形，二级针对一般灾害、重点地区4.0～5.0级等情形；响应可调整或提级，结束由指挥部决定。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本页归纳预案的处置与保障措施：处置涵盖搜救医疗、安置、抢修、防次生灾害、治安与信息发布；保障涵盖人力、物资、资金、避难场所和基础设施等。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结尾页说明当前安排：预案已公开征求意见，下一步将汇总意见、修改完善并报市政府批准印发，旧预案同步废止；具体以正式文本为准。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solidFill>
          <a:srgbClr val="7B1E2B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524000" y="990600"/>
            <a:ext cx="914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密山市应急管理局 · 政策解读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9549" flipH="false" flipV="false">
            <a:off x="3810009" y="17462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FFFFFF">
                <a:alpha val="6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 txBox="true"/>
          <p:nvPr/>
        </p:nvSpPr>
        <p:spPr>
          <a:xfrm rot="0" flipH="false" flipV="false">
            <a:off x="1016000" y="2387600"/>
            <a:ext cx="101600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3300">
                <a:solidFill>
                  <a:srgbClr val="FFFFFF"/>
                </a:solidFill>
                <a:latin typeface="Noto Serif SC"/>
                <a:ea typeface="Noto Serif SC"/>
                <a:cs typeface="Noto Serif SC"/>
                <a:sym typeface="Noto Serif SC"/>
              </a:rPr>
              <a:t>关于《密山市地震应急预案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016000" y="3251200"/>
            <a:ext cx="101600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3300">
                <a:solidFill>
                  <a:srgbClr val="FFFFFF"/>
                </a:solidFill>
                <a:latin typeface="Noto Serif SC"/>
                <a:ea typeface="Noto Serif SC"/>
                <a:cs typeface="Noto Serif SC"/>
                <a:sym typeface="Noto Serif SC"/>
              </a:rPr>
              <a:t>（征求意见稿）》的政策解读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016000" y="46482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FFFFFF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密山市应急管理局　2026年10月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5F0EB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143000" y="889000"/>
            <a:ext cx="381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01 · 导读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143000" y="1320800"/>
            <a:ext cx="9906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000">
                <a:solidFill>
                  <a:srgbClr val="2B2B2B"/>
                </a:solidFill>
                <a:latin typeface="Noto Serif SC"/>
                <a:ea typeface="Noto Serif SC"/>
                <a:cs typeface="Noto Serif SC"/>
                <a:sym typeface="Noto Serif SC"/>
              </a:rPr>
              <a:t>这次修订到底改了什么？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 rot="-4407" flipH="false" flipV="false">
            <a:off x="1143004" y="2482850"/>
            <a:ext cx="990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7B1E2B">
                <a:alpha val="6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 txBox="true"/>
          <p:nvPr/>
        </p:nvSpPr>
        <p:spPr>
          <a:xfrm rot="0" flipH="false" flipV="false">
            <a:off x="1143000" y="2794000"/>
            <a:ext cx="9906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500">
                <a:solidFill>
                  <a:srgbClr val="2B2B2B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本解读围绕一份新修订的《密山市地震应急预案（征求意见稿）》，按四个问题展开。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143000" y="4064000"/>
            <a:ext cx="23495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6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01 为什么修订</a:t>
            </a:r>
            <a:r>
              <a:rPr lang="en-US" b="false" i="false" strike="noStrike" u="none" sz="1300">
                <a:solidFill>
                  <a:srgbClr val="2B2B2B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2B2B2B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现行预案已不适应新形势，需要优化指挥体系与响应机制。</a:t>
            </a:r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3708400" y="4064000"/>
            <a:ext cx="23495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6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02 依据什么</a:t>
            </a:r>
            <a:r>
              <a:rPr lang="en-US" b="false" i="false" strike="noStrike" u="none" sz="1300">
                <a:solidFill>
                  <a:srgbClr val="2B2B2B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2B2B2B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依据法律法规和上级预案，与我市总体预案相衔接。</a:t>
            </a:r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273800" y="4064000"/>
            <a:ext cx="23495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6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03 改了哪些</a:t>
            </a:r>
            <a:r>
              <a:rPr lang="en-US" b="false" i="false" strike="noStrike" u="none" sz="1300">
                <a:solidFill>
                  <a:srgbClr val="2B2B2B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2B2B2B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分级标准、组织体系、响应机制、处置保障均有调整。</a:t>
            </a:r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8839200" y="4064000"/>
            <a:ext cx="23495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6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04 现在怎么办</a:t>
            </a:r>
            <a:r>
              <a:rPr lang="en-US" b="false" i="false" strike="noStrike" u="none" sz="1300">
                <a:solidFill>
                  <a:srgbClr val="2B2B2B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2B2B2B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已公开征求意见，将修改完善后报市政府批准印发。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5F0EB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143000" y="889000"/>
            <a:ext cx="381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02 · 背景与必要性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143000" y="1320800"/>
            <a:ext cx="9906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900">
                <a:solidFill>
                  <a:srgbClr val="2B2B2B"/>
                </a:solidFill>
                <a:latin typeface="Noto Serif SC"/>
                <a:ea typeface="Noto Serif SC"/>
                <a:cs typeface="Noto Serif SC"/>
                <a:sym typeface="Noto Serif SC"/>
              </a:rPr>
              <a:t>为什么要修订这份预案？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 rot="-4407" flipH="false" flipV="false">
            <a:off x="1143004" y="2406650"/>
            <a:ext cx="990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7B1E2B">
                <a:alpha val="6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 txBox="true"/>
          <p:nvPr/>
        </p:nvSpPr>
        <p:spPr>
          <a:xfrm rot="0" flipH="false" flipV="false">
            <a:off x="1143000" y="2997200"/>
            <a:ext cx="406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7B1E2B"/>
                </a:solidFill>
                <a:latin typeface="Noto Serif SC"/>
                <a:ea typeface="Noto Serif SC"/>
                <a:cs typeface="Noto Serif SC"/>
                <a:sym typeface="Noto Serif SC"/>
              </a:rPr>
              <a:t>修订动因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143000" y="3606800"/>
            <a:ext cx="4064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5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现行预案（2022年印发）已运行数年，机构与职能发生变化，需要同步衔接。</a:t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true" i="false" strike="noStrike" u="none" sz="15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5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防灾减灾和应急处置的要求不断提高，需要提升响应和指挥能力。</a:t>
            </a:r>
          </a:p>
        </p:txBody>
      </p:sp>
      <p:cxnSp>
        <p:nvCxnSpPr>
          <p:cNvPr name="Connector 7" id="7"/>
          <p:cNvCxnSpPr/>
          <p:nvPr/>
        </p:nvCxnSpPr>
        <p:spPr>
          <a:xfrm rot="5383148" flipH="false" flipV="false">
            <a:off x="4292600" y="4286266"/>
            <a:ext cx="2590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7B1E2B">
                <a:alpha val="35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8" id="8"/>
          <p:cNvSpPr txBox="true"/>
          <p:nvPr/>
        </p:nvSpPr>
        <p:spPr>
          <a:xfrm rot="0" flipH="false" flipV="false">
            <a:off x="6146800" y="2997200"/>
            <a:ext cx="49022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7B1E2B"/>
                </a:solidFill>
                <a:latin typeface="Noto Serif SC"/>
                <a:ea typeface="Noto Serif SC"/>
                <a:cs typeface="Noto Serif SC"/>
                <a:sym typeface="Noto Serif SC"/>
              </a:rPr>
              <a:t>修订目标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6146800" y="3810000"/>
            <a:ext cx="4902200" cy="190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2B2B2B"/>
                </a:solidFill>
                <a:latin typeface="Noto Sans SC"/>
                <a:ea typeface="Noto Sans SC"/>
                <a:cs typeface="Noto Sans SC"/>
                <a:sym typeface="Noto Sans SC"/>
              </a:rPr>
              <a:t>依法、有力、有序、有效处置地震灾害，最大程度减少人员伤亡和财产损失，保障经济社会平稳运行。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5F0EB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143000" y="889000"/>
            <a:ext cx="381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03 · 编制依据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143000" y="1320800"/>
            <a:ext cx="9906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900">
                <a:solidFill>
                  <a:srgbClr val="2B2B2B"/>
                </a:solidFill>
                <a:latin typeface="Noto Serif SC"/>
                <a:ea typeface="Noto Serif SC"/>
                <a:cs typeface="Noto Serif SC"/>
                <a:sym typeface="Noto Serif SC"/>
              </a:rPr>
              <a:t>依据哪些法规和预案编制？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 rot="-4407" flipH="false" flipV="false">
            <a:off x="1143004" y="2406650"/>
            <a:ext cx="990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7B1E2B">
                <a:alpha val="6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 txBox="true"/>
          <p:nvPr/>
        </p:nvSpPr>
        <p:spPr>
          <a:xfrm rot="0" flipH="false" flipV="false">
            <a:off x="1143000" y="3149600"/>
            <a:ext cx="53340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true" i="false" strike="noStrike" u="none" sz="15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1.</a:t>
            </a:r>
            <a:r>
              <a:rPr lang="en-US" b="false" i="false" strike="noStrike" u="none" sz="15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《中华人民共和国突发事件应对法》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5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2.</a:t>
            </a:r>
            <a:r>
              <a:rPr lang="en-US" b="false" i="false" strike="noStrike" u="none" sz="15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《中华人民共和国防震减灾法》</a:t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5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3.</a:t>
            </a:r>
            <a:r>
              <a:rPr lang="en-US" b="false" i="false" strike="noStrike" u="none" sz="15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《突发事件应急预案管理办法》</a:t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5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4.</a:t>
            </a:r>
            <a:r>
              <a:rPr lang="en-US" b="false" i="false" strike="noStrike" u="none" sz="15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《黑龙江省防震减灾条例》</a:t>
            </a:r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6604000" y="3149600"/>
            <a:ext cx="44450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true" i="false" strike="noStrike" u="none" sz="15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5.</a:t>
            </a:r>
            <a:r>
              <a:rPr lang="en-US" b="false" i="false" strike="noStrike" u="none" sz="15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《鸡西市地震应急预案》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5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6.</a:t>
            </a:r>
            <a:r>
              <a:rPr lang="en-US" b="false" i="false" strike="noStrike" u="none" sz="15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《鸡西市突发事件应急预案管理实施办法》</a:t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5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7.</a:t>
            </a:r>
            <a:r>
              <a:rPr lang="en-US" b="false" i="false" strike="noStrike" u="none" sz="15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《密山市突发事件总体应急预案》</a:t>
            </a:r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143000" y="5740400"/>
            <a:ext cx="990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7B1E2B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以上述法规和上级预案为依据，结合密山实际编制，与我市总体应急预案相衔接。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5F0EB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143000" y="889000"/>
            <a:ext cx="381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04 · 地震灾害分级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143000" y="1320800"/>
            <a:ext cx="9906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900">
                <a:solidFill>
                  <a:srgbClr val="2B2B2B"/>
                </a:solidFill>
                <a:latin typeface="Noto Serif SC"/>
                <a:ea typeface="Noto Serif SC"/>
                <a:cs typeface="Noto Serif SC"/>
                <a:sym typeface="Noto Serif SC"/>
              </a:rPr>
              <a:t>地震灾害按什么标准分四级？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 rot="-4407" flipH="false" flipV="false">
            <a:off x="1143004" y="2406650"/>
            <a:ext cx="990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7B1E2B">
                <a:alpha val="6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1143000" y="3048000"/>
          <a:ext cx="9652000" cy="2921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159000"/>
                <a:gridCol w="7493000"/>
              </a:tblGrid>
              <a:tr h="5588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5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级别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B1E2B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5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判定标准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B1E2B">
                        <a:alpha val="100000"/>
                      </a:srgbClr>
                    </a:solidFill>
                  </a:tcPr>
                </a:tc>
              </a:tr>
              <a:tr h="5842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2B2B2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特别重大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2B2B2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造成200人以上死亡（含失踪）或特别重大经济损失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  <a:tr h="5842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2B2B2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重大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3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2B2B2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造成30人以上、200人以下死亡（含失踪）或重大经济损失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30000"/>
                      </a:srgbClr>
                    </a:solidFill>
                  </a:tcPr>
                </a:tc>
              </a:tr>
              <a:tr h="5842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2B2B2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较大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2B2B2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造成10人以上、30人以下死亡（含失踪）或较大经济损失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60000"/>
                      </a:srgbClr>
                    </a:solidFill>
                  </a:tcPr>
                </a:tc>
              </a:tr>
              <a:tr h="6096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2B2B2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一般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3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400">
                          <a:solidFill>
                            <a:srgbClr val="2B2B2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造成10人以下死亡（含失踪）或一定经济损失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3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name="AutoShape 6" id="6"/>
          <p:cNvSpPr txBox="true"/>
          <p:nvPr/>
        </p:nvSpPr>
        <p:spPr>
          <a:xfrm rot="0" flipH="false" flipV="false">
            <a:off x="1143000" y="6172200"/>
            <a:ext cx="9906000" cy="431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7B1E2B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注：“以上”含本数，“以下”不含本数。分级是启动相应响应的依据之一。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5F0EB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143000" y="889000"/>
            <a:ext cx="381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05 · 组织指挥体系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143000" y="1320800"/>
            <a:ext cx="9906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900">
                <a:solidFill>
                  <a:srgbClr val="2B2B2B"/>
                </a:solidFill>
                <a:latin typeface="Noto Serif SC"/>
                <a:ea typeface="Noto Serif SC"/>
                <a:cs typeface="Noto Serif SC"/>
                <a:sym typeface="Noto Serif SC"/>
              </a:rPr>
              <a:t>抗震救灾由谁统一指挥？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 rot="-4407" flipH="false" flipV="false">
            <a:off x="1143004" y="2406650"/>
            <a:ext cx="990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7B1E2B">
                <a:alpha val="6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/>
          <p:nvPr/>
        </p:nvSpPr>
        <p:spPr>
          <a:xfrm rot="0" flipH="false" flipV="false">
            <a:off x="4064000" y="2921000"/>
            <a:ext cx="4064000" cy="685800"/>
          </a:xfrm>
          <a:prstGeom prst="roundRect">
            <a:avLst>
              <a:gd name="adj" fmla="val 0"/>
            </a:avLst>
          </a:prstGeom>
          <a:solidFill>
            <a:srgbClr val="2B2B2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4064000" y="3048000"/>
            <a:ext cx="4064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市委、市政府　决策部署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 rot="5256843" flipH="false" flipV="false">
            <a:off x="5943600" y="3752982"/>
            <a:ext cx="304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7B1E2B">
                <a:alpha val="7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name="AutoShape 8" id="8"/>
          <p:cNvSpPr/>
          <p:nvPr/>
        </p:nvSpPr>
        <p:spPr>
          <a:xfrm rot="0" flipH="false" flipV="false">
            <a:off x="3810000" y="3911600"/>
            <a:ext cx="4572000" cy="736600"/>
          </a:xfrm>
          <a:prstGeom prst="roundRect">
            <a:avLst>
              <a:gd name="adj" fmla="val 0"/>
            </a:avLst>
          </a:prstGeom>
          <a:solidFill>
            <a:srgbClr val="7B1E2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3810000" y="4038600"/>
            <a:ext cx="4572000" cy="609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true" i="false" strike="noStrike" u="none" sz="15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市抗震救灾指挥部</a:t>
            </a:r>
            <a:r>
              <a:rPr lang="en-US" b="false" i="false" strike="noStrike" u="none" sz="15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　统一指挥协调</a:t>
            </a:r>
            <a:endParaRPr lang="en-US" sz="1100"/>
          </a:p>
          <a:p>
            <a:pPr algn="ctr" marL="0" indent="0">
              <a:lnSpc>
                <a:spcPct val="108333"/>
              </a:lnSpc>
            </a:pPr>
            <a:r>
              <a:rPr lang="en-US" b="false" i="false" strike="noStrike" u="none" sz="15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办公室设市应急管理局，主任由副局长担任</a:t>
            </a:r>
          </a:p>
        </p:txBody>
      </p:sp>
      <p:cxnSp>
        <p:nvCxnSpPr>
          <p:cNvPr name="Connector 10" id="10"/>
          <p:cNvCxnSpPr/>
          <p:nvPr/>
        </p:nvCxnSpPr>
        <p:spPr>
          <a:xfrm rot="9354248" flipH="false" flipV="false">
            <a:off x="3539310" y="4845066"/>
            <a:ext cx="1023907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7B1E2B">
                <a:alpha val="7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cxnSp>
        <p:nvCxnSpPr>
          <p:cNvPr name="Connector 11" id="11"/>
          <p:cNvCxnSpPr/>
          <p:nvPr/>
        </p:nvCxnSpPr>
        <p:spPr>
          <a:xfrm rot="1360475" flipH="false" flipV="false">
            <a:off x="7628783" y="4845066"/>
            <a:ext cx="1023907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7B1E2B">
                <a:alpha val="7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name="AutoShape 12" id="12"/>
          <p:cNvSpPr/>
          <p:nvPr/>
        </p:nvSpPr>
        <p:spPr>
          <a:xfrm rot="0" flipH="false" flipV="false">
            <a:off x="1625600" y="5054600"/>
            <a:ext cx="3937000" cy="7112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mpd="sng" cap="flat">
            <a:solidFill>
              <a:srgbClr val="7B1E2B">
                <a:alpha val="5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1625600" y="5207000"/>
            <a:ext cx="3937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B2B"/>
                </a:solidFill>
                <a:latin typeface="Noto Sans SC"/>
                <a:ea typeface="Noto Sans SC"/>
                <a:cs typeface="Noto Sans SC"/>
                <a:sym typeface="Noto Sans SC"/>
              </a:rPr>
              <a:t>现场指挥机构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6629400" y="5054600"/>
            <a:ext cx="3937000" cy="7112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mpd="sng" cap="flat">
            <a:solidFill>
              <a:srgbClr val="7B1E2B">
                <a:alpha val="5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5" id="15"/>
          <p:cNvSpPr txBox="true"/>
          <p:nvPr/>
        </p:nvSpPr>
        <p:spPr>
          <a:xfrm rot="0" flipH="false" flipV="false">
            <a:off x="6629400" y="5207000"/>
            <a:ext cx="3937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B2B"/>
                </a:solidFill>
                <a:latin typeface="Noto Sans SC"/>
                <a:ea typeface="Noto Sans SC"/>
                <a:cs typeface="Noto Sans SC"/>
                <a:sym typeface="Noto Sans SC"/>
              </a:rPr>
              <a:t>乡镇、街道抗震救灾指挥机构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5F0EB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143000" y="889000"/>
            <a:ext cx="381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06 · 应急响应机制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143000" y="1320800"/>
            <a:ext cx="9906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900">
                <a:solidFill>
                  <a:srgbClr val="2B2B2B"/>
                </a:solidFill>
                <a:latin typeface="Noto Serif SC"/>
                <a:ea typeface="Noto Serif SC"/>
                <a:cs typeface="Noto Serif SC"/>
                <a:sym typeface="Noto Serif SC"/>
              </a:rPr>
              <a:t>什么情况启动一级、二级响应？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 rot="-4407" flipH="false" flipV="false">
            <a:off x="1143004" y="2406650"/>
            <a:ext cx="990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7B1E2B">
                <a:alpha val="6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 txBox="true"/>
          <p:nvPr/>
        </p:nvSpPr>
        <p:spPr>
          <a:xfrm rot="0" flipH="false" flipV="false">
            <a:off x="1143000" y="2946400"/>
            <a:ext cx="25400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7B1E2B"/>
                </a:solidFill>
                <a:latin typeface="Noto Serif SC"/>
                <a:ea typeface="Noto Serif SC"/>
                <a:cs typeface="Noto Serif SC"/>
                <a:sym typeface="Noto Serif SC"/>
              </a:rPr>
              <a:t>一级响应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143000" y="3530600"/>
            <a:ext cx="4572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true" i="false" strike="noStrike" u="none" sz="14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4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初判为较大以上地震灾害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4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4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重点地区发生5.0级以上地震</a:t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4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4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造成10人以上死亡或较大经济损失</a:t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4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4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鸡西市启动三级及以上响应</a:t>
            </a:r>
          </a:p>
        </p:txBody>
      </p:sp>
      <p:cxnSp>
        <p:nvCxnSpPr>
          <p:cNvPr name="Connector 7" id="7"/>
          <p:cNvCxnSpPr/>
          <p:nvPr/>
        </p:nvCxnSpPr>
        <p:spPr>
          <a:xfrm rot="5381714" flipH="false" flipV="false">
            <a:off x="4826000" y="4133867"/>
            <a:ext cx="2387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7B1E2B">
                <a:alpha val="35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8" id="8"/>
          <p:cNvSpPr txBox="true"/>
          <p:nvPr/>
        </p:nvSpPr>
        <p:spPr>
          <a:xfrm rot="0" flipH="false" flipV="false">
            <a:off x="6350000" y="2946400"/>
            <a:ext cx="25400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2B2B2B">
                    <a:alpha val="60000"/>
                  </a:srgbClr>
                </a:solidFill>
                <a:latin typeface="Noto Serif SC"/>
                <a:ea typeface="Noto Serif SC"/>
                <a:cs typeface="Noto Serif SC"/>
                <a:sym typeface="Noto Serif SC"/>
              </a:rPr>
              <a:t>二级响应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6350000" y="3530600"/>
            <a:ext cx="4699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true" i="false" strike="noStrike" u="none" sz="1400">
                <a:solidFill>
                  <a:srgbClr val="2B2B2B">
                    <a:alpha val="5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4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初判为一般地震灾害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400">
                <a:solidFill>
                  <a:srgbClr val="2B2B2B">
                    <a:alpha val="5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4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重点地区发生4.0～5.0级地震</a:t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400">
                <a:solidFill>
                  <a:srgbClr val="2B2B2B">
                    <a:alpha val="5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4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造成10人以下死亡或一定经济损失</a:t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400">
                <a:solidFill>
                  <a:srgbClr val="2B2B2B">
                    <a:alpha val="5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4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鸡西市启动四级响应</a:t>
            </a:r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1143000" y="5740400"/>
            <a:ext cx="9906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300">
                <a:solidFill>
                  <a:srgbClr val="7B1E2B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注：重点地区指人口密度达到200人/平方公里以上的区域。响应可视灾情发展调整、必要时提高级别；响应结束由指挥部决定。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5F0EB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143000" y="889000"/>
            <a:ext cx="381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07 · 处置与保障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143000" y="1320800"/>
            <a:ext cx="9906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900">
                <a:solidFill>
                  <a:srgbClr val="2B2B2B"/>
                </a:solidFill>
                <a:latin typeface="Noto Serif SC"/>
                <a:ea typeface="Noto Serif SC"/>
                <a:cs typeface="Noto Serif SC"/>
                <a:sym typeface="Noto Serif SC"/>
              </a:rPr>
              <a:t>地震发生后如何应对？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 rot="-4407" flipH="false" flipV="false">
            <a:off x="1143004" y="2406650"/>
            <a:ext cx="990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7B1E2B">
                <a:alpha val="6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 txBox="true"/>
          <p:nvPr/>
        </p:nvSpPr>
        <p:spPr>
          <a:xfrm rot="0" flipH="false" flipV="false">
            <a:off x="1143000" y="2895600"/>
            <a:ext cx="27940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7B1E2B"/>
                </a:solidFill>
                <a:latin typeface="Noto Serif SC"/>
                <a:ea typeface="Noto Serif SC"/>
                <a:cs typeface="Noto Serif SC"/>
                <a:sym typeface="Noto Serif SC"/>
              </a:rPr>
              <a:t>处置措施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143000" y="3454400"/>
            <a:ext cx="4572000" cy="266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9166"/>
              </a:lnSpc>
              <a:defRPr/>
            </a:pPr>
            <a:r>
              <a:rPr lang="en-US" b="true" i="false" strike="noStrike" u="none" sz="135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35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搜救、医疗救治与卫生防疫</a:t>
            </a:r>
            <a:endParaRPr lang="en-US" sz="1100"/>
          </a:p>
          <a:p>
            <a:pPr algn="l" marL="0" indent="0">
              <a:lnSpc>
                <a:spcPct val="129166"/>
              </a:lnSpc>
            </a:pPr>
            <a:r>
              <a:rPr lang="en-US" b="true" i="false" strike="noStrike" u="none" sz="135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35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安置受灾群众</a:t>
            </a:r>
          </a:p>
          <a:p>
            <a:pPr algn="l" marL="0" indent="0">
              <a:lnSpc>
                <a:spcPct val="129166"/>
              </a:lnSpc>
            </a:pPr>
            <a:r>
              <a:rPr lang="en-US" b="true" i="false" strike="noStrike" u="none" sz="135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35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抢修道路、电力、通信等基础设施</a:t>
            </a:r>
          </a:p>
          <a:p>
            <a:pPr algn="l" marL="0" indent="0">
              <a:lnSpc>
                <a:spcPct val="129166"/>
              </a:lnSpc>
            </a:pPr>
            <a:r>
              <a:rPr lang="en-US" b="true" i="false" strike="noStrike" u="none" sz="135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35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现场监测，防范次生灾害（煤矿采空区、尾矿库、危化企业等）</a:t>
            </a:r>
          </a:p>
          <a:p>
            <a:pPr algn="l" marL="0" indent="0">
              <a:lnSpc>
                <a:spcPct val="129166"/>
              </a:lnSpc>
            </a:pPr>
            <a:r>
              <a:rPr lang="en-US" b="true" i="false" strike="noStrike" u="none" sz="135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35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维持治安、信息发布与新闻舆情</a:t>
            </a:r>
          </a:p>
          <a:p>
            <a:pPr algn="l" marL="0" indent="0">
              <a:lnSpc>
                <a:spcPct val="129166"/>
              </a:lnSpc>
            </a:pPr>
            <a:r>
              <a:rPr lang="en-US" b="true" i="false" strike="noStrike" u="none" sz="135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35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灾害调查与损失评估</a:t>
            </a:r>
          </a:p>
        </p:txBody>
      </p:sp>
      <p:cxnSp>
        <p:nvCxnSpPr>
          <p:cNvPr name="Connector 7" id="7"/>
          <p:cNvCxnSpPr/>
          <p:nvPr/>
        </p:nvCxnSpPr>
        <p:spPr>
          <a:xfrm rot="5382981" flipH="false" flipV="false">
            <a:off x="4737100" y="4171966"/>
            <a:ext cx="2565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7B1E2B">
                <a:alpha val="35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8" id="8"/>
          <p:cNvSpPr txBox="true"/>
          <p:nvPr/>
        </p:nvSpPr>
        <p:spPr>
          <a:xfrm rot="0" flipH="false" flipV="false">
            <a:off x="6350000" y="2895600"/>
            <a:ext cx="27940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7B1E2B"/>
                </a:solidFill>
                <a:latin typeface="Noto Serif SC"/>
                <a:ea typeface="Noto Serif SC"/>
                <a:cs typeface="Noto Serif SC"/>
                <a:sym typeface="Noto Serif SC"/>
              </a:rPr>
              <a:t>保障措施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6350000" y="3454400"/>
            <a:ext cx="4699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true" i="false" strike="noStrike" u="none" sz="14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4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人力资源、指挥平台（空天地一体化）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4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4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物资、资金、应急避难场所</a:t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4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4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通信、广电等基础设施托底</a:t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4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4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宣传、培训与演练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F0EB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143000" y="889000"/>
            <a:ext cx="381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08 · 征求意见与下一步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143000" y="1320800"/>
            <a:ext cx="9906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900">
                <a:solidFill>
                  <a:srgbClr val="2B2B2B"/>
                </a:solidFill>
                <a:latin typeface="Noto Serif SC"/>
                <a:ea typeface="Noto Serif SC"/>
                <a:cs typeface="Noto Serif SC"/>
                <a:sym typeface="Noto Serif SC"/>
              </a:rPr>
              <a:t>现在该做什么？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 rot="-4407" flipH="false" flipV="false">
            <a:off x="1143004" y="2406650"/>
            <a:ext cx="990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7B1E2B">
                <a:alpha val="6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 txBox="true"/>
          <p:nvPr/>
        </p:nvSpPr>
        <p:spPr>
          <a:xfrm rot="0" flipH="false" flipV="false">
            <a:off x="1143000" y="2946400"/>
            <a:ext cx="27940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7B1E2B"/>
                </a:solidFill>
                <a:latin typeface="Noto Serif SC"/>
                <a:ea typeface="Noto Serif SC"/>
                <a:cs typeface="Noto Serif SC"/>
                <a:sym typeface="Noto Serif SC"/>
              </a:rPr>
              <a:t>征求意见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143000" y="3530600"/>
            <a:ext cx="4572000" cy="215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true" i="false" strike="noStrike" u="none" sz="14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时间：</a:t>
            </a:r>
            <a:r>
              <a:rPr lang="en-US" b="false" i="false" strike="noStrike" u="none" sz="14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2026年9月7日至10月8日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4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邮箱：</a:t>
            </a:r>
            <a:r>
              <a:rPr lang="en-US" b="false" i="false" strike="noStrike" u="none" sz="14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mssyjjyjb@163.com</a:t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4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地址：</a:t>
            </a:r>
            <a:r>
              <a:rPr lang="en-US" b="false" i="false" strike="noStrike" u="none" sz="14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密山镇房山路128号（应急管理局212室）</a:t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4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电话：</a:t>
            </a:r>
            <a:r>
              <a:rPr lang="en-US" b="false" i="false" strike="noStrike" u="none" sz="14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0467-5217757</a:t>
            </a:r>
          </a:p>
        </p:txBody>
      </p:sp>
      <p:cxnSp>
        <p:nvCxnSpPr>
          <p:cNvPr name="Connector 7" id="7"/>
          <p:cNvCxnSpPr/>
          <p:nvPr/>
        </p:nvCxnSpPr>
        <p:spPr>
          <a:xfrm rot="5381714" flipH="false" flipV="false">
            <a:off x="4826000" y="4133867"/>
            <a:ext cx="2387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7B1E2B">
                <a:alpha val="35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8" id="8"/>
          <p:cNvSpPr txBox="true"/>
          <p:nvPr/>
        </p:nvSpPr>
        <p:spPr>
          <a:xfrm rot="0" flipH="false" flipV="false">
            <a:off x="6350000" y="2946400"/>
            <a:ext cx="27940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7B1E2B"/>
                </a:solidFill>
                <a:latin typeface="Noto Serif SC"/>
                <a:ea typeface="Noto Serif SC"/>
                <a:cs typeface="Noto Serif SC"/>
                <a:sym typeface="Noto Serif SC"/>
              </a:rPr>
              <a:t>下一步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6350000" y="3530600"/>
            <a:ext cx="4699000" cy="215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true" i="false" strike="noStrike" u="none" sz="14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4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汇总各方意见，修改完善预案文本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4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4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报市政府批准后印发实施</a:t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400">
                <a:solidFill>
                  <a:srgbClr val="7B1E2B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400">
                <a:solidFill>
                  <a:srgbClr val="2B2B2B">
                    <a:alpha val="92157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旧预案（密政办规〔2022〕4号）同步废止</a:t>
            </a:r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1143000" y="5969000"/>
            <a:ext cx="990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2B2B2B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本解读供了解政策要点，具体执行以正式印发文本为准。</a:t>
            </a:r>
            <a:endParaRPr lang="en-US" sz="1100"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0" y="6318250"/>
            <a:ext cx="1524000" cy="5397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{"Label":"1","ContentProducer":"001191110102MACQD9K64010000","ProduceID":"7696800961364511744","ReservedCode1":"","ContentPropagator":"","PropagateID":"","ReservedCode2":""}</vt:lpwstr>
  </property>
</Properties>
</file>