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6" r:id="rId5"/>
    <p:sldId id="293" r:id="rId6"/>
    <p:sldId id="294" r:id="rId7"/>
    <p:sldId id="29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0F51-2E53-DC40-8375-4FC699D7E7C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6233"/>
            <a:ext cx="12192000" cy="4985289"/>
          </a:xfrm>
          <a:prstGeom prst="rect">
            <a:avLst/>
          </a:prstGeom>
          <a:solidFill>
            <a:srgbClr val="00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rgbClr val="004099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469233" y="-274564"/>
            <a:ext cx="5534419" cy="5534416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1076989" y="5561011"/>
            <a:ext cx="6244433" cy="973696"/>
            <a:chOff x="824778" y="753818"/>
            <a:chExt cx="4683325" cy="73027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778" y="753818"/>
              <a:ext cx="730272" cy="73027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38676" y="763119"/>
              <a:ext cx="3869427" cy="43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kern="3400" spc="300" dirty="0">
                  <a:solidFill>
                    <a:srgbClr val="163479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中华人民共和国海事局</a:t>
              </a:r>
              <a:endParaRPr kumimoji="1" lang="zh-CN" altLang="en-US" sz="3200" b="1" kern="3400" spc="300" dirty="0">
                <a:solidFill>
                  <a:srgbClr val="16347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52100" y="1224783"/>
              <a:ext cx="3719369" cy="19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35" dirty="0">
                  <a:solidFill>
                    <a:srgbClr val="163479"/>
                  </a:solidFill>
                  <a:latin typeface="微软雅黑" panose="020B0503020204020204" charset="-122"/>
                  <a:ea typeface="微软雅黑" panose="020B0503020204020204" charset="-122"/>
                </a:rPr>
                <a:t>Maritime Safety Administration of the People's Republic of China</a:t>
              </a:r>
              <a:endParaRPr kumimoji="1" lang="zh-CN" altLang="en-US" sz="1135" dirty="0">
                <a:solidFill>
                  <a:srgbClr val="16347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05852"/>
            <a:ext cx="12192000" cy="25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2595" y="306000"/>
            <a:ext cx="12204595" cy="6552000"/>
          </a:xfrm>
          <a:prstGeom prst="rect">
            <a:avLst/>
          </a:prstGeom>
          <a:solidFill>
            <a:srgbClr val="00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469233" y="778792"/>
            <a:ext cx="5534419" cy="5534416"/>
          </a:xfrm>
          <a:prstGeom prst="rect">
            <a:avLst/>
          </a:prstGeom>
        </p:spPr>
      </p:pic>
      <p:cxnSp>
        <p:nvCxnSpPr>
          <p:cNvPr id="11" name="直线连接符 2"/>
          <p:cNvCxnSpPr/>
          <p:nvPr userDrawn="1"/>
        </p:nvCxnSpPr>
        <p:spPr>
          <a:xfrm>
            <a:off x="1151467" y="1435316"/>
            <a:ext cx="98848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3"/>
          <p:cNvCxnSpPr/>
          <p:nvPr userDrawn="1"/>
        </p:nvCxnSpPr>
        <p:spPr>
          <a:xfrm>
            <a:off x="1155636" y="5647411"/>
            <a:ext cx="98848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6"/>
          <p:cNvCxnSpPr/>
          <p:nvPr userDrawn="1"/>
        </p:nvCxnSpPr>
        <p:spPr>
          <a:xfrm>
            <a:off x="4452693" y="1930392"/>
            <a:ext cx="0" cy="3285640"/>
          </a:xfrm>
          <a:prstGeom prst="line">
            <a:avLst/>
          </a:prstGeom>
          <a:ln>
            <a:solidFill>
              <a:srgbClr val="F6F6F6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 userDrawn="1"/>
        </p:nvCxnSpPr>
        <p:spPr>
          <a:xfrm>
            <a:off x="547607" y="1097781"/>
            <a:ext cx="110967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33953" y="65312"/>
            <a:ext cx="10515600" cy="1325563"/>
          </a:xfrm>
        </p:spPr>
        <p:txBody>
          <a:bodyPr>
            <a:normAutofit/>
          </a:bodyPr>
          <a:lstStyle>
            <a:lvl1pPr>
              <a:defRPr sz="3465" b="1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2025" y="6235139"/>
            <a:ext cx="432000" cy="432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9474349" y="6200549"/>
            <a:ext cx="2830276" cy="474701"/>
            <a:chOff x="7009120" y="4657038"/>
            <a:chExt cx="2122707" cy="356026"/>
          </a:xfrm>
        </p:grpSpPr>
        <p:sp>
          <p:nvSpPr>
            <p:cNvPr id="6" name="文本框 5"/>
            <p:cNvSpPr txBox="1"/>
            <p:nvPr userDrawn="1"/>
          </p:nvSpPr>
          <p:spPr>
            <a:xfrm>
              <a:off x="7009120" y="4657038"/>
              <a:ext cx="2116620" cy="23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465" b="1" kern="3400" spc="3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中华人民共和国海事局</a:t>
              </a:r>
              <a:endParaRPr kumimoji="1" lang="zh-CN" altLang="en-US" sz="1465" b="1" kern="3400" spc="3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7015207" y="4876856"/>
              <a:ext cx="2116620" cy="13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85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Maritime Safety Administration of the People's Republic of China</a:t>
              </a:r>
              <a:endParaRPr kumimoji="1" lang="zh-CN" altLang="en-US" sz="585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03120" y="1255533"/>
            <a:ext cx="8102991" cy="1896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586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《密山市水上搜救应急预案》的政策解读</a:t>
            </a:r>
            <a:endParaRPr kumimoji="1" lang="zh-CN" altLang="en-US" sz="586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5817" y="4447255"/>
            <a:ext cx="2050104" cy="414219"/>
          </a:xfrm>
          <a:prstGeom prst="rect">
            <a:avLst/>
          </a:prstGeom>
          <a:noFill/>
          <a:ln w="3175">
            <a:solidFill>
              <a:srgbClr val="003A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9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35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5473" y="3945759"/>
            <a:ext cx="4294505" cy="5016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zh-CN" sz="266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鸡西海事局</a:t>
            </a:r>
            <a:r>
              <a:rPr kumimoji="1" lang="en-US" altLang="zh-CN" sz="266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zh-CN" altLang="en-US" sz="266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兴凯湖海事处</a:t>
            </a:r>
            <a:r>
              <a:rPr kumimoji="1" lang="en-US" altLang="zh-CN" sz="266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1" lang="en-US" altLang="zh-CN" sz="213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kumimoji="1" lang="en-US" altLang="zh-CN" sz="2135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3872" y="3053984"/>
            <a:ext cx="297542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33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第一部分</a:t>
            </a:r>
            <a:endParaRPr kumimoji="1" lang="zh-CN" altLang="en-US" sz="533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5767" y="528955"/>
            <a:ext cx="518668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2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编制目的</a:t>
            </a:r>
            <a:endParaRPr kumimoji="1" lang="en-US" altLang="zh-CN" sz="42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1345" y="1540510"/>
            <a:ext cx="4750435" cy="3938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建立健全密山市水上搜救应急体系和反应机制，规范应急救助行为，迅速、有序、高效的组织水上突发事件应急反应行动，救助遇险船舶和人员，控制水上突发事件扩展，最大程度减少水上突发事件造成的人员伤亡和财产损失。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3872" y="3053984"/>
            <a:ext cx="297542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33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第二部分</a:t>
            </a:r>
            <a:endParaRPr kumimoji="1" lang="zh-CN" altLang="en-US" sz="533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97992" y="528955"/>
            <a:ext cx="518668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2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编制依据</a:t>
            </a:r>
            <a:endParaRPr kumimoji="1" lang="en-US" altLang="zh-CN" sz="42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61610" y="2269490"/>
            <a:ext cx="55784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依据《中华人民共和国突发事件应对法》《中华人民共和国安全生产法》《中华人民共和国内河交通安全管理条例》《黑龙江省水上搜寻救助条例》《黑龙江省安全生产条例》等法律法规和国际公约，并与《鸡西市水上搜救应急预案》《密山市人民政府突发公共事件总体应急预案》相衔接，制定本预案。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3872" y="3053984"/>
            <a:ext cx="297542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33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第三部分</a:t>
            </a:r>
            <a:endParaRPr kumimoji="1" lang="zh-CN" altLang="en-US" sz="533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5767" y="528955"/>
            <a:ext cx="518668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2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适用范围</a:t>
            </a:r>
            <a:endParaRPr kumimoji="1" lang="zh-CN" altLang="en-US" sz="42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1345" y="2269490"/>
            <a:ext cx="475043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本预案适用于密山市行政区域内的水上突发事件搜救应急反应行动；发生在密山市行政区域以外水域，可能威胁、影响到密山市行政区域水域安全的水上突发事件的应急反应行动。。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3872" y="3053984"/>
            <a:ext cx="297542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335" dirty="0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第四部分</a:t>
            </a:r>
            <a:endParaRPr kumimoji="1" lang="zh-CN" altLang="en-US" sz="5335" dirty="0">
              <a:solidFill>
                <a:schemeClr val="bg1"/>
              </a:solidFill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5767" y="528955"/>
            <a:ext cx="518668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2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事件分级</a:t>
            </a:r>
            <a:endParaRPr kumimoji="1" lang="zh-CN" altLang="en-US" sz="42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8795" y="2694940"/>
            <a:ext cx="47504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根据水上突发事件的特点及突发事件对人员生命安全、水域环境的危害程度和事态发展趋势，将水上突发事件分为特别重大（一级）、重大（二级）、较大（三级）、一般（四级）</a:t>
            </a:r>
            <a:r>
              <a:rPr kumimoji="1"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个级别。</a:t>
            </a:r>
            <a:endParaRPr kumimoji="1"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ZGQ3MThhOWMzNWE5Y2NmZTg1OGE5ZTQ1NWFhM2MzZm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WPS 演示</Application>
  <PresentationFormat>宽屏</PresentationFormat>
  <Paragraphs>28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方正小标宋简体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zxy</cp:lastModifiedBy>
  <cp:revision>162</cp:revision>
  <dcterms:created xsi:type="dcterms:W3CDTF">2019-06-19T02:08:00Z</dcterms:created>
  <dcterms:modified xsi:type="dcterms:W3CDTF">2025-06-12T02:21:17Z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EE1B244EA2EA4261B963F27C89A9A0A1_13</vt:lpwstr>
  </property>
</Properties>
</file>